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325" r:id="rId3"/>
    <p:sldId id="298" r:id="rId4"/>
    <p:sldId id="324" r:id="rId5"/>
    <p:sldId id="284" r:id="rId6"/>
    <p:sldId id="285" r:id="rId7"/>
    <p:sldId id="286" r:id="rId8"/>
    <p:sldId id="287" r:id="rId9"/>
    <p:sldId id="281" r:id="rId10"/>
    <p:sldId id="288" r:id="rId11"/>
    <p:sldId id="289" r:id="rId12"/>
    <p:sldId id="291" r:id="rId13"/>
    <p:sldId id="299" r:id="rId14"/>
    <p:sldId id="268" r:id="rId15"/>
    <p:sldId id="270" r:id="rId16"/>
    <p:sldId id="292" r:id="rId17"/>
    <p:sldId id="293" r:id="rId18"/>
    <p:sldId id="278" r:id="rId19"/>
    <p:sldId id="263" r:id="rId20"/>
    <p:sldId id="294" r:id="rId21"/>
    <p:sldId id="267" r:id="rId22"/>
    <p:sldId id="295" r:id="rId23"/>
    <p:sldId id="297" r:id="rId24"/>
    <p:sldId id="296" r:id="rId25"/>
    <p:sldId id="256" r:id="rId26"/>
    <p:sldId id="301" r:id="rId27"/>
    <p:sldId id="258" r:id="rId28"/>
    <p:sldId id="302" r:id="rId29"/>
    <p:sldId id="257" r:id="rId30"/>
    <p:sldId id="303" r:id="rId31"/>
    <p:sldId id="274" r:id="rId32"/>
    <p:sldId id="304" r:id="rId33"/>
    <p:sldId id="260" r:id="rId34"/>
    <p:sldId id="305" r:id="rId35"/>
    <p:sldId id="261" r:id="rId36"/>
    <p:sldId id="306" r:id="rId37"/>
    <p:sldId id="307" r:id="rId38"/>
    <p:sldId id="262" r:id="rId39"/>
    <p:sldId id="264" r:id="rId40"/>
    <p:sldId id="308" r:id="rId41"/>
    <p:sldId id="271" r:id="rId42"/>
    <p:sldId id="309" r:id="rId43"/>
    <p:sldId id="272" r:id="rId44"/>
    <p:sldId id="310" r:id="rId45"/>
    <p:sldId id="265" r:id="rId46"/>
    <p:sldId id="311" r:id="rId47"/>
    <p:sldId id="266" r:id="rId48"/>
    <p:sldId id="312" r:id="rId49"/>
    <p:sldId id="275" r:id="rId50"/>
    <p:sldId id="313" r:id="rId51"/>
    <p:sldId id="314" r:id="rId52"/>
    <p:sldId id="276" r:id="rId53"/>
    <p:sldId id="273" r:id="rId54"/>
    <p:sldId id="315" r:id="rId55"/>
    <p:sldId id="321" r:id="rId56"/>
    <p:sldId id="323" r:id="rId57"/>
    <p:sldId id="322" r:id="rId58"/>
    <p:sldId id="318" r:id="rId5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howcard Gothic" pitchFamily="8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A50021"/>
    <a:srgbClr val="FF9900"/>
    <a:srgbClr val="00CC66"/>
    <a:srgbClr val="000099"/>
    <a:srgbClr val="CC7900"/>
    <a:srgbClr val="660066"/>
    <a:srgbClr val="33CC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3BF37-C37D-4FEE-A1EA-D86B0B2613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C5073-97ED-4E63-B3C0-B4A47A660C8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4B42C-169D-45B4-8BFF-B5FD51F861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510C6-A74E-40DE-856B-76733F6C3F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234FD-9B04-4D47-A78C-5FABFCEFDC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23D5B-7F04-4F8D-9A89-67CBC4D540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83B52-47B0-4785-BF5D-A5C7D5C2A3C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4DCBE-D67A-45BF-B36B-40C9B44100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A5A39-7B71-4978-8290-DEA3FDC4EB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94C6F-66FF-4984-9718-9D93BBFE20A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7CB80-327B-4A32-892F-38E48BBEF33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0F779534-297E-4B1F-BD7F-C42C012983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hyperlink" Target="http://www.squidoo.com/jessicaneilsonapsychicinvestigation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hyperlink" Target="http://efllecturer.blogspot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9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19.png"/><Relationship Id="rId9" Type="http://schemas.openxmlformats.org/officeDocument/2006/relationships/hyperlink" Target="http://efllecturer.blogspot.com/" TargetMode="Externa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19.png"/><Relationship Id="rId9" Type="http://schemas.openxmlformats.org/officeDocument/2006/relationships/hyperlink" Target="http://efllecturer.blogspot.com/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19.png"/><Relationship Id="rId9" Type="http://schemas.openxmlformats.org/officeDocument/2006/relationships/hyperlink" Target="http://efllecturer.blogspot.com/" TargetMode="Externa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19.png"/><Relationship Id="rId9" Type="http://schemas.openxmlformats.org/officeDocument/2006/relationships/hyperlink" Target="http://efllecturer.blogspot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http://efllecturer.blogspot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2" descr="holmes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4" descr="thinking like sherlock holmes google searching for clues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391488">
            <a:off x="1331913" y="1412875"/>
            <a:ext cx="2151062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9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4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3" y="2349500"/>
            <a:ext cx="277653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827088" y="333692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Arial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31" name="Rectangle 9"/>
          <p:cNvSpPr>
            <a:spLocks noChangeArrowheads="1"/>
          </p:cNvSpPr>
          <p:nvPr/>
        </p:nvSpPr>
        <p:spPr bwMode="auto">
          <a:xfrm>
            <a:off x="395288" y="1625600"/>
            <a:ext cx="5472112" cy="401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Deductions = guesses based on known facts.</a:t>
            </a:r>
          </a:p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What deductions can you make about this photo?</a:t>
            </a: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00B050"/>
                </a:solidFill>
                <a:latin typeface="Baskerville Old Face" pitchFamily="18" charset="0"/>
              </a:rPr>
              <a:t> must be </a:t>
            </a:r>
          </a:p>
          <a:p>
            <a:pPr lvl="1"/>
            <a:r>
              <a:rPr lang="en-GB" sz="2400" b="1">
                <a:solidFill>
                  <a:srgbClr val="00B050"/>
                </a:solidFill>
                <a:latin typeface="Baskerville Old Face" pitchFamily="18" charset="0"/>
              </a:rPr>
              <a:t>Very sure - 99%</a:t>
            </a: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FF0000"/>
                </a:solidFill>
                <a:latin typeface="Baskerville Old Face" pitchFamily="18" charset="0"/>
              </a:rPr>
              <a:t>can't be </a:t>
            </a:r>
            <a:r>
              <a:rPr lang="en-GB" sz="2400" b="1">
                <a:solidFill>
                  <a:srgbClr val="FF0000"/>
                </a:solidFill>
                <a:latin typeface="Baskerville Old Face" pitchFamily="18" charset="0"/>
              </a:rPr>
              <a:t>- Very sure </a:t>
            </a:r>
          </a:p>
          <a:p>
            <a:pPr lvl="1">
              <a:buFont typeface="Wingdings" pitchFamily="2" charset="2"/>
              <a:buNone/>
            </a:pPr>
            <a:r>
              <a:rPr lang="en-GB" sz="2400" b="1">
                <a:solidFill>
                  <a:srgbClr val="FF0000"/>
                </a:solidFill>
                <a:latin typeface="Baskerville Old Face" pitchFamily="18" charset="0"/>
              </a:rPr>
              <a:t>We think it's impossible – 99%</a:t>
            </a: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CC7900"/>
                </a:solidFill>
                <a:latin typeface="Baskerville Old Face" pitchFamily="18" charset="0"/>
              </a:rPr>
              <a:t> may / might / could be </a:t>
            </a:r>
          </a:p>
          <a:p>
            <a:pPr lvl="1">
              <a:buFont typeface="Wingdings" pitchFamily="2" charset="2"/>
              <a:buNone/>
            </a:pPr>
            <a:r>
              <a:rPr lang="en-GB" sz="2400" b="1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 sz="2400" b="1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3" y="2349500"/>
            <a:ext cx="277653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95288" y="1671638"/>
            <a:ext cx="5472112" cy="328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Deductions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00B050"/>
                </a:solidFill>
                <a:latin typeface="Baskerville Old Face" pitchFamily="18" charset="0"/>
              </a:rPr>
              <a:t>He must be a chef.</a:t>
            </a:r>
            <a:r>
              <a:rPr lang="en-GB" sz="2400" b="1">
                <a:solidFill>
                  <a:srgbClr val="00B050"/>
                </a:solidFill>
                <a:latin typeface="Baskerville Old Face" pitchFamily="18" charset="0"/>
              </a:rPr>
              <a:t> - Very sure - 99%</a:t>
            </a:r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</a:br>
            <a:endParaRPr lang="en-GB" sz="2400" b="1">
              <a:solidFill>
                <a:srgbClr val="A50021"/>
              </a:solidFill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FF0000"/>
                </a:solidFill>
                <a:latin typeface="Baskerville Old Face" pitchFamily="18" charset="0"/>
              </a:rPr>
              <a:t>He can't be  a policeman. </a:t>
            </a:r>
            <a:r>
              <a:rPr lang="en-GB" sz="2400" b="1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</a:br>
            <a:endParaRPr lang="en-GB" sz="2400" b="1">
              <a:solidFill>
                <a:srgbClr val="A50021"/>
              </a:solidFill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CC7900"/>
                </a:solidFill>
                <a:latin typeface="Baskerville Old Face" pitchFamily="18" charset="0"/>
              </a:rPr>
              <a:t>He may / might / could be famous. </a:t>
            </a:r>
            <a:r>
              <a:rPr lang="en-GB" sz="2400" b="1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 sz="2400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0246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1209675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accent2"/>
                </a:solidFill>
                <a:latin typeface="Showcard Gothic" pitchFamily="82" charset="0"/>
              </a:rPr>
              <a:t>How many deductions </a:t>
            </a:r>
            <a:br>
              <a:rPr lang="en-US" sz="3200" dirty="0" smtClean="0">
                <a:solidFill>
                  <a:schemeClr val="accent2"/>
                </a:solidFill>
                <a:latin typeface="Showcard Gothic" pitchFamily="82" charset="0"/>
              </a:rPr>
            </a:br>
            <a:r>
              <a:rPr lang="en-US" sz="3200" dirty="0" smtClean="0">
                <a:solidFill>
                  <a:schemeClr val="accent2"/>
                </a:solidFill>
                <a:latin typeface="Showcard Gothic" pitchFamily="82" charset="0"/>
              </a:rPr>
              <a:t>can you make </a:t>
            </a:r>
            <a:br>
              <a:rPr lang="en-US" sz="3200" dirty="0" smtClean="0">
                <a:solidFill>
                  <a:schemeClr val="accent2"/>
                </a:solidFill>
                <a:latin typeface="Showcard Gothic" pitchFamily="82" charset="0"/>
              </a:rPr>
            </a:br>
            <a:r>
              <a:rPr lang="en-US" sz="3200" dirty="0" smtClean="0">
                <a:solidFill>
                  <a:schemeClr val="accent2"/>
                </a:solidFill>
                <a:latin typeface="Showcard Gothic" pitchFamily="82" charset="0"/>
              </a:rPr>
              <a:t>about this photo?</a:t>
            </a:r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2636838"/>
            <a:ext cx="5113337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33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33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33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3300"/>
                </a:solidFill>
                <a:latin typeface="Baskerville Old Face" pitchFamily="18" charset="0"/>
              </a:rPr>
              <a:t>- Very sure - We think it's impossible - 99%</a:t>
            </a:r>
            <a:br>
              <a:rPr lang="en-GB">
                <a:solidFill>
                  <a:srgbClr val="FF3300"/>
                </a:solidFill>
                <a:latin typeface="Baskerville Old Face" pitchFamily="18" charset="0"/>
              </a:rPr>
            </a:br>
            <a:endParaRPr lang="en-GB">
              <a:solidFill>
                <a:srgbClr val="FF3300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2001837"/>
          </a:xfrm>
        </p:spPr>
        <p:txBody>
          <a:bodyPr/>
          <a:lstStyle/>
          <a:p>
            <a:pPr eaLnBrk="1" hangingPunct="1"/>
            <a:endParaRPr lang="en-US" sz="3200" smtClean="0">
              <a:latin typeface="Showcard Gothic" pitchFamily="82" charset="0"/>
            </a:endParaRPr>
          </a:p>
        </p:txBody>
      </p:sp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2636838"/>
            <a:ext cx="5113337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858962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  <a:t>They must be friends</a:t>
            </a:r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  <a:t>They can’t be working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r>
              <a:rPr lang="en-GB" sz="3200" smtClean="0">
                <a:solidFill>
                  <a:srgbClr val="CC7900"/>
                </a:solidFill>
                <a:latin typeface="Showcard Gothic" pitchFamily="82" charset="0"/>
              </a:rPr>
              <a:t>They might be married</a:t>
            </a: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2636838"/>
            <a:ext cx="5113337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23850" y="2422525"/>
            <a:ext cx="2303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endParaRPr lang="en-US">
              <a:latin typeface="Arial" charset="0"/>
            </a:endParaRPr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714500"/>
          </a:xfrm>
        </p:spPr>
        <p:txBody>
          <a:bodyPr/>
          <a:lstStyle/>
          <a:p>
            <a:pPr eaLnBrk="1" hangingPunct="1"/>
            <a:endParaRPr lang="en-US" sz="4000" smtClean="0"/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420938"/>
            <a:ext cx="34559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GB">
                <a:latin typeface="Arial" charset="0"/>
              </a:rPr>
              <a:t> </a:t>
            </a:r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91513" cy="17145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  <a:t>It must be a mask</a:t>
            </a:r>
            <a: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  <a:t> It can’t be real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CC7900"/>
                </a:solidFill>
                <a:latin typeface="Showcard Gothic" pitchFamily="82" charset="0"/>
              </a:rPr>
              <a:t>It may be for a film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420938"/>
            <a:ext cx="34559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endParaRPr lang="en-US">
              <a:latin typeface="Arial" charset="0"/>
            </a:endParaRPr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17145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276475"/>
            <a:ext cx="37560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GB">
                <a:latin typeface="Arial" charset="0"/>
              </a:rPr>
              <a:t> </a:t>
            </a: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7145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  <a:t>He must be hiding</a:t>
            </a:r>
            <a:b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  <a:t> He can’t be very old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CC7900"/>
                </a:solidFill>
                <a:latin typeface="Showcard Gothic" pitchFamily="82" charset="0"/>
              </a:rPr>
              <a:t>He could be afraid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276475"/>
            <a:ext cx="37560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GB">
                <a:latin typeface="Arial" charset="0"/>
              </a:rPr>
              <a:t> </a:t>
            </a:r>
          </a:p>
        </p:txBody>
      </p:sp>
      <p:sp>
        <p:nvSpPr>
          <p:cNvPr id="17415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2146300"/>
          </a:xfrm>
        </p:spPr>
        <p:txBody>
          <a:bodyPr/>
          <a:lstStyle/>
          <a:p>
            <a:pPr eaLnBrk="1" hangingPunct="1"/>
            <a:r>
              <a:rPr lang="en-GB" smtClean="0"/>
              <a:t/>
            </a:r>
            <a:br>
              <a:rPr lang="en-GB" smtClean="0"/>
            </a:br>
            <a:endParaRPr lang="en-GB" smtClean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2313" y="2557463"/>
            <a:ext cx="411797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GB">
                <a:latin typeface="Arial" charset="0"/>
              </a:rPr>
              <a:t> </a:t>
            </a:r>
          </a:p>
        </p:txBody>
      </p:sp>
      <p:sp>
        <p:nvSpPr>
          <p:cNvPr id="18439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8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2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3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4" name="Picture 12" descr="holmes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6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pic>
        <p:nvPicPr>
          <p:cNvPr id="8295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519113" y="1412875"/>
            <a:ext cx="46942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dirty="0">
                <a:solidFill>
                  <a:srgbClr val="000099"/>
                </a:solidFill>
              </a:rPr>
              <a:t>We are going to look at deduction</a:t>
            </a:r>
          </a:p>
          <a:p>
            <a:endParaRPr lang="en-GB" dirty="0">
              <a:solidFill>
                <a:srgbClr val="000099"/>
              </a:solidFill>
            </a:endParaRPr>
          </a:p>
          <a:p>
            <a:r>
              <a:rPr lang="en-GB" dirty="0">
                <a:solidFill>
                  <a:srgbClr val="000099"/>
                </a:solidFill>
              </a:rPr>
              <a:t>You are going to </a:t>
            </a:r>
            <a:r>
              <a:rPr lang="en-GB" dirty="0" err="1" smtClean="0">
                <a:solidFill>
                  <a:srgbClr val="000099"/>
                </a:solidFill>
              </a:rPr>
              <a:t>practiSe</a:t>
            </a:r>
            <a:r>
              <a:rPr lang="en-GB" dirty="0" smtClean="0">
                <a:solidFill>
                  <a:srgbClr val="000099"/>
                </a:solidFill>
              </a:rPr>
              <a:t> </a:t>
            </a:r>
            <a:r>
              <a:rPr lang="en-GB" dirty="0">
                <a:solidFill>
                  <a:srgbClr val="000099"/>
                </a:solidFill>
              </a:rPr>
              <a:t>by making </a:t>
            </a:r>
          </a:p>
          <a:p>
            <a:r>
              <a:rPr lang="en-GB" dirty="0">
                <a:solidFill>
                  <a:srgbClr val="000099"/>
                </a:solidFill>
              </a:rPr>
              <a:t>Some sentences</a:t>
            </a:r>
          </a:p>
        </p:txBody>
      </p:sp>
      <p:sp>
        <p:nvSpPr>
          <p:cNvPr id="82959" name="Rectangle 15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18487" cy="2232025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  <a:t>She must be at home </a:t>
            </a:r>
            <a:b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  <a:t>She can’t be working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CC7900"/>
                </a:solidFill>
                <a:latin typeface="Showcard Gothic" pitchFamily="82" charset="0"/>
              </a:rPr>
              <a:t>She might be chatting to friends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endParaRPr lang="en-US">
              <a:latin typeface="Arial" charset="0"/>
            </a:endParaRPr>
          </a:p>
        </p:txBody>
      </p:sp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62313" y="2557463"/>
            <a:ext cx="411797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9304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2420938"/>
            <a:ext cx="5256212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endParaRPr lang="en-US">
              <a:latin typeface="Arial" charset="0"/>
            </a:endParaRPr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91513" cy="19304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33CC33"/>
                </a:solidFill>
                <a:latin typeface="Showcard Gothic" pitchFamily="82" charset="0"/>
              </a:rPr>
              <a:t>He must be running away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r>
              <a:rPr lang="en-GB" sz="3200" smtClean="0">
                <a:solidFill>
                  <a:srgbClr val="FF3300"/>
                </a:solidFill>
                <a:latin typeface="Showcard Gothic" pitchFamily="82" charset="0"/>
              </a:rPr>
              <a:t>The plane can’t be very new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CC7900"/>
                </a:solidFill>
                <a:latin typeface="Showcard Gothic" pitchFamily="82" charset="0"/>
              </a:rPr>
              <a:t>He could be a criminal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2420938"/>
            <a:ext cx="5256212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23850" y="24225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GB">
                <a:latin typeface="Arial" charset="0"/>
              </a:rPr>
              <a:t> </a:t>
            </a: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179388" y="2422525"/>
            <a:ext cx="21605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00B050"/>
                </a:solidFill>
                <a:latin typeface="Baskerville Old Face" pitchFamily="18" charset="0"/>
              </a:rPr>
              <a:t>must</a:t>
            </a:r>
            <a:r>
              <a:rPr lang="en-GB" i="1">
                <a:solidFill>
                  <a:srgbClr val="00B05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00B050"/>
                </a:solidFill>
                <a:latin typeface="Baskerville Old Face" pitchFamily="18" charset="0"/>
              </a:rPr>
              <a:t>- Very sure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FF0000"/>
                </a:solidFill>
                <a:latin typeface="Baskerville Old Face" pitchFamily="18" charset="0"/>
              </a:rPr>
              <a:t>can't</a:t>
            </a:r>
            <a:r>
              <a:rPr lang="en-GB" i="1">
                <a:solidFill>
                  <a:srgbClr val="FF0000"/>
                </a:solidFill>
                <a:latin typeface="Baskerville Old Face" pitchFamily="18" charset="0"/>
              </a:rPr>
              <a:t> be </a:t>
            </a:r>
            <a:r>
              <a:rPr lang="en-GB">
                <a:solidFill>
                  <a:srgbClr val="FF0000"/>
                </a:solidFill>
                <a:latin typeface="Baskerville Old Face" pitchFamily="18" charset="0"/>
              </a:rPr>
              <a:t>- Very sure - We think it's impossible - 99%</a:t>
            </a:r>
            <a:r>
              <a:rPr lang="en-GB">
                <a:solidFill>
                  <a:srgbClr val="A50021"/>
                </a:solidFill>
                <a:latin typeface="Baskerville Old Face" pitchFamily="18" charset="0"/>
              </a:rPr>
              <a:t/>
            </a:r>
            <a:br>
              <a:rPr lang="en-GB">
                <a:solidFill>
                  <a:srgbClr val="A50021"/>
                </a:solidFill>
                <a:latin typeface="Baskerville Old Face" pitchFamily="18" charset="0"/>
              </a:rPr>
            </a:br>
            <a:endParaRPr lang="en-GB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</a:t>
            </a:r>
            <a:r>
              <a:rPr lang="en-GB" b="1" i="1">
                <a:solidFill>
                  <a:srgbClr val="CC7900"/>
                </a:solidFill>
                <a:latin typeface="Baskerville Old Face" pitchFamily="18" charset="0"/>
              </a:rPr>
              <a:t>may / might / could</a:t>
            </a:r>
            <a:r>
              <a:rPr lang="en-GB" i="1">
                <a:solidFill>
                  <a:srgbClr val="CC7900"/>
                </a:solidFill>
                <a:latin typeface="Baskerville Old Face" pitchFamily="18" charset="0"/>
              </a:rPr>
              <a:t> be - </a:t>
            </a:r>
            <a:r>
              <a:rPr lang="en-GB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628775"/>
            <a:ext cx="3744913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713" y="1989138"/>
            <a:ext cx="2087562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7" name="Rectangle 4"/>
          <p:cNvSpPr>
            <a:spLocks noChangeArrowheads="1"/>
          </p:cNvSpPr>
          <p:nvPr/>
        </p:nvSpPr>
        <p:spPr bwMode="auto">
          <a:xfrm>
            <a:off x="323850" y="1673225"/>
            <a:ext cx="6408738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2000" b="1">
                <a:latin typeface="Baskerville Old Face" pitchFamily="18" charset="0"/>
              </a:rPr>
              <a:t>We can also make deductions about the </a:t>
            </a:r>
          </a:p>
          <a:p>
            <a:endParaRPr lang="en-GB" sz="2000" b="1">
              <a:latin typeface="Baskerville Old Face" pitchFamily="18" charset="0"/>
            </a:endParaRPr>
          </a:p>
          <a:p>
            <a:r>
              <a:rPr lang="en-GB" sz="2000" b="1">
                <a:latin typeface="Baskerville Old Face" pitchFamily="18" charset="0"/>
              </a:rPr>
              <a:t/>
            </a:r>
            <a:br>
              <a:rPr lang="en-GB" sz="2000" b="1">
                <a:latin typeface="Baskerville Old Face" pitchFamily="18" charset="0"/>
              </a:rPr>
            </a:br>
            <a:endParaRPr lang="en-GB" sz="2000" b="1">
              <a:latin typeface="Baskerville Old Face" pitchFamily="18" charset="0"/>
            </a:endParaRPr>
          </a:p>
          <a:p>
            <a:r>
              <a:rPr lang="en-GB" sz="2000" b="1" i="1">
                <a:solidFill>
                  <a:schemeClr val="hlink"/>
                </a:solidFill>
                <a:latin typeface="Baskerville Old Face" pitchFamily="18" charset="0"/>
              </a:rPr>
              <a:t>'How do you think the burglar got in?'</a:t>
            </a:r>
            <a:br>
              <a:rPr lang="en-GB" sz="2000" b="1" i="1">
                <a:solidFill>
                  <a:schemeClr val="hlink"/>
                </a:solidFill>
                <a:latin typeface="Baskerville Old Face" pitchFamily="18" charset="0"/>
              </a:rPr>
            </a:br>
            <a:r>
              <a:rPr lang="en-GB" sz="2000" b="1" i="1">
                <a:solidFill>
                  <a:srgbClr val="7030A0"/>
                </a:solidFill>
                <a:latin typeface="Baskerville Old Face" pitchFamily="18" charset="0"/>
              </a:rPr>
              <a:t>'</a:t>
            </a:r>
            <a:r>
              <a:rPr lang="en-GB" sz="2000" b="1" i="1">
                <a:solidFill>
                  <a:srgbClr val="009900"/>
                </a:solidFill>
                <a:latin typeface="Baskerville Old Face" pitchFamily="18" charset="0"/>
              </a:rPr>
              <a:t>He</a:t>
            </a:r>
            <a:r>
              <a:rPr lang="en-GB" sz="2000" b="1" i="1">
                <a:solidFill>
                  <a:srgbClr val="7030A0"/>
                </a:solidFill>
                <a:latin typeface="Baskerville Old Face" pitchFamily="18" charset="0"/>
              </a:rPr>
              <a:t> </a:t>
            </a:r>
            <a:r>
              <a:rPr lang="en-GB" sz="2000" b="1" i="1">
                <a:solidFill>
                  <a:srgbClr val="3366CC"/>
                </a:solidFill>
                <a:latin typeface="Baskerville Old Face" pitchFamily="18" charset="0"/>
              </a:rPr>
              <a:t>must</a:t>
            </a:r>
            <a:r>
              <a:rPr lang="en-GB" sz="2000" b="1" i="1">
                <a:solidFill>
                  <a:schemeClr val="hlink"/>
                </a:solidFill>
                <a:latin typeface="Baskerville Old Face" pitchFamily="18" charset="0"/>
              </a:rPr>
              <a:t> </a:t>
            </a:r>
            <a:r>
              <a:rPr lang="en-GB" sz="2000" b="1" i="1">
                <a:latin typeface="Baskerville Old Face" pitchFamily="18" charset="0"/>
              </a:rPr>
              <a:t>have</a:t>
            </a:r>
            <a:r>
              <a:rPr lang="en-GB" sz="2000" b="1" i="1">
                <a:solidFill>
                  <a:srgbClr val="7030A0"/>
                </a:solidFill>
                <a:latin typeface="Baskerville Old Face" pitchFamily="18" charset="0"/>
              </a:rPr>
              <a:t> climbed </a:t>
            </a:r>
            <a:r>
              <a:rPr lang="en-GB" sz="2000" b="1" i="1">
                <a:solidFill>
                  <a:srgbClr val="009900"/>
                </a:solidFill>
                <a:latin typeface="Baskerville Old Face" pitchFamily="18" charset="0"/>
              </a:rPr>
              <a:t>through the window.'</a:t>
            </a:r>
            <a:r>
              <a:rPr lang="en-GB" sz="2000" b="1">
                <a:solidFill>
                  <a:srgbClr val="009900"/>
                </a:solidFill>
                <a:latin typeface="Baskerville Old Face" pitchFamily="18" charset="0"/>
              </a:rPr>
              <a:t/>
            </a:r>
            <a:br>
              <a:rPr lang="en-GB" sz="2000" b="1">
                <a:solidFill>
                  <a:srgbClr val="009900"/>
                </a:solidFill>
                <a:latin typeface="Baskerville Old Face" pitchFamily="18" charset="0"/>
              </a:rPr>
            </a:br>
            <a:endParaRPr lang="en-GB" sz="2000" b="1">
              <a:solidFill>
                <a:srgbClr val="009900"/>
              </a:solidFill>
              <a:latin typeface="Baskerville Old Face" pitchFamily="18" charset="0"/>
            </a:endParaRPr>
          </a:p>
          <a:p>
            <a:r>
              <a:rPr lang="en-GB" sz="2000" b="1">
                <a:latin typeface="Baskerville Old Face" pitchFamily="18" charset="0"/>
              </a:rPr>
              <a:t>To make guesses about the past; </a:t>
            </a:r>
          </a:p>
          <a:p>
            <a:r>
              <a:rPr lang="en-GB" sz="3200" b="1" i="1">
                <a:latin typeface="Baskerville Old Face" pitchFamily="18" charset="0"/>
              </a:rPr>
              <a:t>= </a:t>
            </a:r>
            <a:r>
              <a:rPr lang="en-GB" sz="3200" b="1" i="1">
                <a:solidFill>
                  <a:srgbClr val="3366CC"/>
                </a:solidFill>
                <a:latin typeface="Baskerville Old Face" pitchFamily="18" charset="0"/>
              </a:rPr>
              <a:t>Modal verb </a:t>
            </a:r>
            <a:r>
              <a:rPr lang="en-GB" sz="3200" b="1" i="1">
                <a:latin typeface="Baskerville Old Face" pitchFamily="18" charset="0"/>
              </a:rPr>
              <a:t>+ have + </a:t>
            </a:r>
            <a:r>
              <a:rPr lang="en-GB" sz="3200" b="1" i="1">
                <a:solidFill>
                  <a:srgbClr val="660066"/>
                </a:solidFill>
                <a:latin typeface="Baskerville Old Face" pitchFamily="18" charset="0"/>
              </a:rPr>
              <a:t>past participle</a:t>
            </a:r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1628775"/>
            <a:ext cx="3744913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5288" y="4652963"/>
            <a:ext cx="8497887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 i="1" dirty="0">
                <a:solidFill>
                  <a:srgbClr val="00B050"/>
                </a:solidFill>
                <a:latin typeface="Baskerville Old Face" pitchFamily="18" charset="0"/>
              </a:rPr>
              <a:t> He </a:t>
            </a:r>
            <a:r>
              <a:rPr lang="en-GB" b="1" i="1" dirty="0">
                <a:solidFill>
                  <a:srgbClr val="0070C0"/>
                </a:solidFill>
                <a:latin typeface="Baskerville Old Face" pitchFamily="18" charset="0"/>
              </a:rPr>
              <a:t>must </a:t>
            </a:r>
            <a:r>
              <a:rPr lang="en-GB" b="1" i="1" dirty="0">
                <a:latin typeface="Baskerville Old Face" pitchFamily="18" charset="0"/>
              </a:rPr>
              <a:t>have </a:t>
            </a:r>
            <a:r>
              <a:rPr lang="en-GB" b="1" i="1" dirty="0">
                <a:solidFill>
                  <a:srgbClr val="7030A0"/>
                </a:solidFill>
                <a:latin typeface="Baskerville Old Face" pitchFamily="18" charset="0"/>
              </a:rPr>
              <a:t>climbed </a:t>
            </a:r>
            <a:r>
              <a:rPr lang="en-GB" b="1" i="1" dirty="0">
                <a:solidFill>
                  <a:srgbClr val="00B050"/>
                </a:solidFill>
                <a:latin typeface="Baskerville Old Face" pitchFamily="18" charset="0"/>
              </a:rPr>
              <a:t>through the window. </a:t>
            </a:r>
            <a:r>
              <a:rPr lang="en-GB" b="1" dirty="0">
                <a:solidFill>
                  <a:srgbClr val="00B050"/>
                </a:solidFill>
                <a:latin typeface="Baskerville Old Face" pitchFamily="18" charset="0"/>
              </a:rPr>
              <a:t> </a:t>
            </a:r>
            <a:r>
              <a:rPr lang="en-GB" b="1" dirty="0" smtClean="0">
                <a:solidFill>
                  <a:srgbClr val="00B050"/>
                </a:solidFill>
                <a:latin typeface="Baskerville Old Face" pitchFamily="18" charset="0"/>
              </a:rPr>
              <a:t>= </a:t>
            </a:r>
            <a:r>
              <a:rPr lang="en-GB" b="1" dirty="0">
                <a:solidFill>
                  <a:srgbClr val="00B050"/>
                </a:solidFill>
                <a:latin typeface="Baskerville Old Face" pitchFamily="18" charset="0"/>
              </a:rPr>
              <a:t>Very sure - we think it's possible - 99%</a:t>
            </a:r>
          </a:p>
          <a:p>
            <a:endParaRPr lang="en-GB" b="1" dirty="0"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 i="1" dirty="0">
                <a:solidFill>
                  <a:srgbClr val="FF0000"/>
                </a:solidFill>
                <a:latin typeface="Baskerville Old Face" pitchFamily="18" charset="0"/>
              </a:rPr>
              <a:t> He </a:t>
            </a:r>
            <a:r>
              <a:rPr lang="en-GB" b="1" i="1" dirty="0">
                <a:solidFill>
                  <a:srgbClr val="0070C0"/>
                </a:solidFill>
                <a:latin typeface="Baskerville Old Face" pitchFamily="18" charset="0"/>
              </a:rPr>
              <a:t>can’t </a:t>
            </a:r>
            <a:r>
              <a:rPr lang="en-GB" b="1" i="1" dirty="0">
                <a:latin typeface="Baskerville Old Face" pitchFamily="18" charset="0"/>
              </a:rPr>
              <a:t>have </a:t>
            </a:r>
            <a:r>
              <a:rPr lang="en-GB" b="1" i="1" dirty="0">
                <a:solidFill>
                  <a:srgbClr val="7030A0"/>
                </a:solidFill>
                <a:latin typeface="Baskerville Old Face" pitchFamily="18" charset="0"/>
              </a:rPr>
              <a:t>come</a:t>
            </a:r>
            <a:r>
              <a:rPr lang="en-GB" b="1" i="1" dirty="0">
                <a:solidFill>
                  <a:srgbClr val="FF0000"/>
                </a:solidFill>
                <a:latin typeface="Baskerville Old Face" pitchFamily="18" charset="0"/>
              </a:rPr>
              <a:t> through the door.</a:t>
            </a:r>
            <a:r>
              <a:rPr lang="en-GB" b="1" dirty="0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en-GB" b="1" dirty="0" smtClean="0">
                <a:solidFill>
                  <a:srgbClr val="FF0000"/>
                </a:solidFill>
                <a:latin typeface="Baskerville Old Face" pitchFamily="18" charset="0"/>
              </a:rPr>
              <a:t>= Very </a:t>
            </a:r>
            <a:r>
              <a:rPr lang="en-GB" b="1" dirty="0">
                <a:solidFill>
                  <a:srgbClr val="FF0000"/>
                </a:solidFill>
                <a:latin typeface="Baskerville Old Face" pitchFamily="18" charset="0"/>
              </a:rPr>
              <a:t>sure - we think it's impossible - 99%</a:t>
            </a:r>
          </a:p>
          <a:p>
            <a:endParaRPr lang="en-GB" b="1" dirty="0"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 i="1" dirty="0">
                <a:solidFill>
                  <a:srgbClr val="CC7900"/>
                </a:solidFill>
                <a:latin typeface="Baskerville Old Face" pitchFamily="18" charset="0"/>
              </a:rPr>
              <a:t> He </a:t>
            </a:r>
            <a:r>
              <a:rPr lang="en-GB" b="1" i="1" dirty="0">
                <a:solidFill>
                  <a:srgbClr val="0070C0"/>
                </a:solidFill>
                <a:latin typeface="Baskerville Old Face" pitchFamily="18" charset="0"/>
              </a:rPr>
              <a:t>may / might / could </a:t>
            </a:r>
            <a:r>
              <a:rPr lang="en-GB" b="1" i="1" dirty="0">
                <a:latin typeface="Baskerville Old Face" pitchFamily="18" charset="0"/>
              </a:rPr>
              <a:t>have </a:t>
            </a:r>
            <a:r>
              <a:rPr lang="en-GB" b="1" i="1" dirty="0">
                <a:solidFill>
                  <a:srgbClr val="7030A0"/>
                </a:solidFill>
                <a:latin typeface="Baskerville Old Face" pitchFamily="18" charset="0"/>
              </a:rPr>
              <a:t>escaped</a:t>
            </a:r>
            <a:r>
              <a:rPr lang="en-GB" b="1" i="1" dirty="0">
                <a:solidFill>
                  <a:srgbClr val="CC7900"/>
                </a:solidFill>
                <a:latin typeface="Baskerville Old Face" pitchFamily="18" charset="0"/>
              </a:rPr>
              <a:t> through the window. </a:t>
            </a:r>
            <a:r>
              <a:rPr lang="en-GB" b="1" i="1" dirty="0" smtClean="0">
                <a:solidFill>
                  <a:srgbClr val="CC7900"/>
                </a:solidFill>
                <a:latin typeface="Baskerville Old Face" pitchFamily="18" charset="0"/>
              </a:rPr>
              <a:t>=  </a:t>
            </a:r>
            <a:r>
              <a:rPr lang="en-GB" b="1" dirty="0" smtClean="0">
                <a:solidFill>
                  <a:srgbClr val="CC7900"/>
                </a:solidFill>
                <a:latin typeface="Baskerville Old Face" pitchFamily="18" charset="0"/>
              </a:rPr>
              <a:t>We </a:t>
            </a:r>
            <a:r>
              <a:rPr lang="en-GB" b="1" dirty="0">
                <a:solidFill>
                  <a:srgbClr val="CC7900"/>
                </a:solidFill>
                <a:latin typeface="Baskerville Old Face" pitchFamily="18" charset="0"/>
              </a:rPr>
              <a:t>think it's possible - 50%</a:t>
            </a:r>
            <a:r>
              <a:rPr lang="en-GB" sz="2000" b="1" dirty="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713" y="1989138"/>
            <a:ext cx="2087562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2" name="Rectangle 4"/>
          <p:cNvSpPr>
            <a:spLocks noChangeArrowheads="1"/>
          </p:cNvSpPr>
          <p:nvPr/>
        </p:nvSpPr>
        <p:spPr bwMode="auto">
          <a:xfrm>
            <a:off x="323850" y="1673225"/>
            <a:ext cx="6408738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2000" b="1">
                <a:latin typeface="Baskerville Old Face" pitchFamily="18" charset="0"/>
              </a:rPr>
              <a:t>We can also make deductions about the </a:t>
            </a:r>
          </a:p>
          <a:p>
            <a:endParaRPr lang="en-GB" sz="2000" b="1">
              <a:latin typeface="Baskerville Old Face" pitchFamily="18" charset="0"/>
            </a:endParaRPr>
          </a:p>
          <a:p>
            <a:r>
              <a:rPr lang="en-GB" sz="2000" b="1">
                <a:latin typeface="Baskerville Old Face" pitchFamily="18" charset="0"/>
              </a:rPr>
              <a:t/>
            </a:r>
            <a:br>
              <a:rPr lang="en-GB" sz="2000" b="1">
                <a:latin typeface="Baskerville Old Face" pitchFamily="18" charset="0"/>
              </a:rPr>
            </a:br>
            <a:endParaRPr lang="en-GB" sz="2000" b="1">
              <a:latin typeface="Baskerville Old Face" pitchFamily="18" charset="0"/>
            </a:endParaRPr>
          </a:p>
          <a:p>
            <a:r>
              <a:rPr lang="en-GB" sz="2000" b="1" i="1">
                <a:solidFill>
                  <a:schemeClr val="hlink"/>
                </a:solidFill>
                <a:latin typeface="Baskerville Old Face" pitchFamily="18" charset="0"/>
              </a:rPr>
              <a:t>'How do you think the burglar got in?'</a:t>
            </a:r>
            <a:br>
              <a:rPr lang="en-GB" sz="2000" b="1" i="1">
                <a:solidFill>
                  <a:schemeClr val="hlink"/>
                </a:solidFill>
                <a:latin typeface="Baskerville Old Face" pitchFamily="18" charset="0"/>
              </a:rPr>
            </a:br>
            <a:r>
              <a:rPr lang="en-GB" sz="2000" b="1" i="1">
                <a:solidFill>
                  <a:srgbClr val="7030A0"/>
                </a:solidFill>
                <a:latin typeface="Baskerville Old Face" pitchFamily="18" charset="0"/>
              </a:rPr>
              <a:t>'</a:t>
            </a:r>
            <a:r>
              <a:rPr lang="en-GB" sz="2000" b="1" i="1">
                <a:solidFill>
                  <a:srgbClr val="009900"/>
                </a:solidFill>
                <a:latin typeface="Baskerville Old Face" pitchFamily="18" charset="0"/>
              </a:rPr>
              <a:t>He</a:t>
            </a:r>
            <a:r>
              <a:rPr lang="en-GB" sz="2000" b="1" i="1">
                <a:solidFill>
                  <a:srgbClr val="7030A0"/>
                </a:solidFill>
                <a:latin typeface="Baskerville Old Face" pitchFamily="18" charset="0"/>
              </a:rPr>
              <a:t> </a:t>
            </a:r>
            <a:r>
              <a:rPr lang="en-GB" sz="2000" b="1" i="1">
                <a:solidFill>
                  <a:srgbClr val="3366CC"/>
                </a:solidFill>
                <a:latin typeface="Baskerville Old Face" pitchFamily="18" charset="0"/>
              </a:rPr>
              <a:t>must</a:t>
            </a:r>
            <a:r>
              <a:rPr lang="en-GB" sz="2000" b="1" i="1">
                <a:solidFill>
                  <a:schemeClr val="hlink"/>
                </a:solidFill>
                <a:latin typeface="Baskerville Old Face" pitchFamily="18" charset="0"/>
              </a:rPr>
              <a:t> </a:t>
            </a:r>
            <a:r>
              <a:rPr lang="en-GB" sz="2000" b="1" i="1">
                <a:latin typeface="Baskerville Old Face" pitchFamily="18" charset="0"/>
              </a:rPr>
              <a:t>have</a:t>
            </a:r>
            <a:r>
              <a:rPr lang="en-GB" sz="2000" b="1" i="1">
                <a:solidFill>
                  <a:srgbClr val="7030A0"/>
                </a:solidFill>
                <a:latin typeface="Baskerville Old Face" pitchFamily="18" charset="0"/>
              </a:rPr>
              <a:t> climbed </a:t>
            </a:r>
            <a:r>
              <a:rPr lang="en-GB" sz="2000" b="1" i="1">
                <a:solidFill>
                  <a:srgbClr val="009900"/>
                </a:solidFill>
                <a:latin typeface="Baskerville Old Face" pitchFamily="18" charset="0"/>
              </a:rPr>
              <a:t>through the window.'</a:t>
            </a:r>
            <a:r>
              <a:rPr lang="en-GB" sz="2000" b="1">
                <a:solidFill>
                  <a:srgbClr val="009900"/>
                </a:solidFill>
                <a:latin typeface="Baskerville Old Face" pitchFamily="18" charset="0"/>
              </a:rPr>
              <a:t/>
            </a:r>
            <a:br>
              <a:rPr lang="en-GB" sz="2000" b="1">
                <a:solidFill>
                  <a:srgbClr val="009900"/>
                </a:solidFill>
                <a:latin typeface="Baskerville Old Face" pitchFamily="18" charset="0"/>
              </a:rPr>
            </a:br>
            <a:endParaRPr lang="en-GB" sz="2000" b="1">
              <a:solidFill>
                <a:srgbClr val="009900"/>
              </a:solidFill>
              <a:latin typeface="Baskerville Old Face" pitchFamily="18" charset="0"/>
            </a:endParaRPr>
          </a:p>
          <a:p>
            <a:r>
              <a:rPr lang="en-GB" sz="2000" b="1">
                <a:latin typeface="Baskerville Old Face" pitchFamily="18" charset="0"/>
              </a:rPr>
              <a:t>To make guesses about the past; </a:t>
            </a:r>
          </a:p>
          <a:p>
            <a:r>
              <a:rPr lang="en-GB" sz="3200" b="1" i="1">
                <a:latin typeface="Baskerville Old Face" pitchFamily="18" charset="0"/>
              </a:rPr>
              <a:t>= </a:t>
            </a:r>
            <a:r>
              <a:rPr lang="en-GB" sz="3200" b="1" i="1">
                <a:solidFill>
                  <a:srgbClr val="3366CC"/>
                </a:solidFill>
                <a:latin typeface="Baskerville Old Face" pitchFamily="18" charset="0"/>
              </a:rPr>
              <a:t>Modal verb </a:t>
            </a:r>
            <a:r>
              <a:rPr lang="en-GB" sz="3200" b="1" i="1">
                <a:latin typeface="Baskerville Old Face" pitchFamily="18" charset="0"/>
              </a:rPr>
              <a:t>+ have + </a:t>
            </a:r>
            <a:r>
              <a:rPr lang="en-GB" sz="3200" b="1" i="1">
                <a:solidFill>
                  <a:srgbClr val="660066"/>
                </a:solidFill>
                <a:latin typeface="Baskerville Old Face" pitchFamily="18" charset="0"/>
              </a:rPr>
              <a:t>past participle</a:t>
            </a:r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>How many past deductions</a:t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>can you make </a:t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>about these photos</a:t>
            </a:r>
          </a:p>
        </p:txBody>
      </p:sp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492375"/>
            <a:ext cx="33718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9304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>He must have robbed a bank</a:t>
            </a:r>
            <a:b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He can’t have Taken </a:t>
            </a:r>
            <a:b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much money</a:t>
            </a:r>
            <a:b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The police might have Seen him</a:t>
            </a:r>
          </a:p>
        </p:txBody>
      </p:sp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492375"/>
            <a:ext cx="33718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27651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420938"/>
            <a:ext cx="487045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6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4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2001837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>They must have caught him</a:t>
            </a:r>
            <a:b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He can’t have escaped</a:t>
            </a:r>
            <a:b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They may have sent him </a:t>
            </a:r>
            <a:b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to prison for a long time</a:t>
            </a:r>
          </a:p>
        </p:txBody>
      </p:sp>
      <p:pic>
        <p:nvPicPr>
          <p:cNvPr id="2867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420938"/>
            <a:ext cx="487045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8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349500"/>
            <a:ext cx="4824413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holmes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3083" name="Text Box 12"/>
          <p:cNvSpPr txBox="1">
            <a:spLocks noChangeArrowheads="1"/>
          </p:cNvSpPr>
          <p:nvPr/>
        </p:nvSpPr>
        <p:spPr bwMode="auto">
          <a:xfrm>
            <a:off x="1042988" y="1557338"/>
            <a:ext cx="4826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Who is Sherlock Holmes?</a:t>
            </a:r>
          </a:p>
          <a:p>
            <a:endParaRPr lang="en-GB" sz="2400">
              <a:solidFill>
                <a:srgbClr val="A50021"/>
              </a:solidFill>
              <a:latin typeface="Baskerville Old Face" pitchFamily="18" charset="0"/>
            </a:endParaRPr>
          </a:p>
          <a:p>
            <a:endParaRPr lang="en-GB" sz="2400">
              <a:latin typeface="Arial" charset="0"/>
            </a:endParaRPr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47050" cy="17145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>She must have won</a:t>
            </a:r>
            <a:b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She can’t have expected </a:t>
            </a:r>
            <a:b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to win</a:t>
            </a:r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She may have won Miss World</a:t>
            </a: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349500"/>
            <a:ext cx="4824413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3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2492375"/>
            <a:ext cx="47625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5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9304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>The car must have crashed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They can’t have been hurt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They may have been driving</a:t>
            </a:r>
            <a:b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</a:br>
            <a:endParaRPr lang="en-GB" sz="3200" smtClean="0">
              <a:solidFill>
                <a:srgbClr val="FF9900"/>
              </a:solidFill>
              <a:latin typeface="Showcard Gothic" pitchFamily="82" charset="0"/>
            </a:endParaRPr>
          </a:p>
        </p:txBody>
      </p:sp>
      <p:pic>
        <p:nvPicPr>
          <p:cNvPr id="3277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2492375"/>
            <a:ext cx="47625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8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1403350" y="274638"/>
            <a:ext cx="6264275" cy="1143000"/>
          </a:xfrm>
        </p:spPr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3379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1989138"/>
            <a:ext cx="394970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80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>
          <a:xfrm>
            <a:off x="1403350" y="274638"/>
            <a:ext cx="6264275" cy="1498600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They must have been travelling</a:t>
            </a:r>
            <a:b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  <a:t>They can’t have gone by train</a:t>
            </a:r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/>
            </a:r>
            <a:b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  <a:t>They might have been on holiday</a:t>
            </a:r>
          </a:p>
        </p:txBody>
      </p:sp>
      <p:pic>
        <p:nvPicPr>
          <p:cNvPr id="348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1989138"/>
            <a:ext cx="394970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2214563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endParaRPr lang="en-GB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35844" name="Picture 5" descr="broken compu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565400"/>
            <a:ext cx="3297237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5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2214563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They must have been angry</a:t>
            </a:r>
            <a:r>
              <a:rPr lang="en-GB" sz="28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28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  <a:t>It can’t have been an accident</a:t>
            </a:r>
            <a:b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  <a:t>The computer may have been</a:t>
            </a:r>
            <a:b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  <a:t>very slow</a:t>
            </a: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</a:br>
            <a:endParaRPr lang="en-GB" sz="3200" smtClean="0">
              <a:solidFill>
                <a:srgbClr val="FF9900"/>
              </a:solidFill>
              <a:latin typeface="Showcard Gothic" pitchFamily="82" charset="0"/>
            </a:endParaRPr>
          </a:p>
        </p:txBody>
      </p:sp>
      <p:pic>
        <p:nvPicPr>
          <p:cNvPr id="36868" name="Picture 5" descr="broken compu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565400"/>
            <a:ext cx="3297237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7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154237"/>
          </a:xfrm>
        </p:spPr>
        <p:txBody>
          <a:bodyPr/>
          <a:lstStyle/>
          <a:p>
            <a:pPr eaLnBrk="1" hangingPunct="1"/>
            <a:endParaRPr lang="en-US" sz="28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37891" name="Picture 5" descr="aslee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492375"/>
            <a:ext cx="50800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latin typeface="Baskerville Old Face" pitchFamily="18" charset="0"/>
              </a:rPr>
              <a:t> </a:t>
            </a:r>
            <a:endParaRPr lang="en-GB" sz="2000">
              <a:latin typeface="Baskerville Old Face" pitchFamily="18" charset="0"/>
            </a:endParaRP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90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0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8229600" cy="2286000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He must have been working </a:t>
            </a:r>
            <a:b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very hard</a:t>
            </a:r>
            <a:b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  <a:t>he can’t have finished</a:t>
            </a:r>
            <a:r>
              <a:rPr lang="en-GB" sz="28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28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  <a:t>He could have gone to bed late last night</a:t>
            </a:r>
          </a:p>
        </p:txBody>
      </p:sp>
      <p:pic>
        <p:nvPicPr>
          <p:cNvPr id="38915" name="Picture 5" descr="aslee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492375"/>
            <a:ext cx="50800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latin typeface="Baskerville Old Face" pitchFamily="18" charset="0"/>
              </a:rPr>
              <a:t> </a:t>
            </a:r>
            <a:endParaRPr lang="en-GB" sz="2000">
              <a:latin typeface="Baskerville Old Face" pitchFamily="18" charset="0"/>
            </a:endParaRPr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2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39939" name="Picture 5" descr="pudd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565400"/>
            <a:ext cx="4465638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4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8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9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0" name="Picture 9" descr="holmes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1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1042988" y="1557338"/>
            <a:ext cx="4826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Who is Sherlock Holmes?</a:t>
            </a:r>
          </a:p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Do you know how he solved many</a:t>
            </a:r>
          </a:p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of his cases?</a:t>
            </a:r>
          </a:p>
          <a:p>
            <a:endParaRPr lang="en-GB" sz="2400">
              <a:solidFill>
                <a:srgbClr val="A50021"/>
              </a:solidFill>
              <a:latin typeface="Baskerville Old Face" pitchFamily="18" charset="0"/>
            </a:endParaRPr>
          </a:p>
          <a:p>
            <a:endParaRPr lang="en-GB" sz="2400">
              <a:latin typeface="Arial" charset="0"/>
            </a:endParaRPr>
          </a:p>
        </p:txBody>
      </p:sp>
      <p:pic>
        <p:nvPicPr>
          <p:cNvPr id="8193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858962"/>
          </a:xfrm>
        </p:spPr>
        <p:txBody>
          <a:bodyPr/>
          <a:lstStyle/>
          <a:p>
            <a:pPr eaLnBrk="1" hangingPunct="1"/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It must have been raining</a:t>
            </a: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It can’t have been for long</a:t>
            </a: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It might have been a shower</a:t>
            </a: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endParaRPr lang="en-GB" sz="3200" dirty="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40963" name="Picture 5" descr="pudd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565400"/>
            <a:ext cx="4465638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7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4198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2492375"/>
            <a:ext cx="4535487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9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He </a:t>
            </a:r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must have </a:t>
            </a:r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scored</a:t>
            </a:r>
            <a:b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HE CAN’T HAVE LOST</a:t>
            </a:r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His team</a:t>
            </a:r>
            <a:r>
              <a:rPr lang="en-GB" sz="3200" dirty="0" smtClean="0">
                <a:solidFill>
                  <a:srgbClr val="CC7900"/>
                </a:solidFill>
                <a:latin typeface="Showcard Gothic" pitchFamily="82" charset="0"/>
              </a:rPr>
              <a:t> </a:t>
            </a: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might have won</a:t>
            </a:r>
            <a:b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The game</a:t>
            </a:r>
            <a:endParaRPr lang="en-GB" sz="3200" dirty="0" smtClean="0">
              <a:solidFill>
                <a:srgbClr val="CC7900"/>
              </a:solidFill>
              <a:latin typeface="Showcard Gothic" pitchFamily="82" charset="0"/>
            </a:endParaRPr>
          </a:p>
        </p:txBody>
      </p:sp>
      <p:pic>
        <p:nvPicPr>
          <p:cNvPr id="430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2492375"/>
            <a:ext cx="4535487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2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4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4403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420938"/>
            <a:ext cx="475297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4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4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eaLnBrk="1" hangingPunct="1"/>
            <a:r>
              <a:rPr lang="en-GB" sz="3000" smtClean="0">
                <a:solidFill>
                  <a:schemeClr val="folHlink"/>
                </a:solidFill>
                <a:latin typeface="Showcard Gothic" pitchFamily="82" charset="0"/>
              </a:rPr>
              <a:t>She must have had an accident</a:t>
            </a:r>
            <a:r>
              <a:rPr lang="en-GB" sz="30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0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000" smtClean="0">
                <a:solidFill>
                  <a:srgbClr val="A50021"/>
                </a:solidFill>
                <a:latin typeface="Showcard Gothic" pitchFamily="82" charset="0"/>
              </a:rPr>
              <a:t>She can’t have been there </a:t>
            </a:r>
            <a:br>
              <a:rPr lang="en-GB" sz="30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000" smtClean="0">
                <a:solidFill>
                  <a:srgbClr val="A50021"/>
                </a:solidFill>
                <a:latin typeface="Showcard Gothic" pitchFamily="82" charset="0"/>
              </a:rPr>
              <a:t>for long</a:t>
            </a:r>
            <a:r>
              <a:rPr lang="en-GB" sz="30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0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000" smtClean="0">
                <a:solidFill>
                  <a:srgbClr val="FF9900"/>
                </a:solidFill>
                <a:latin typeface="Showcard Gothic" pitchFamily="82" charset="0"/>
              </a:rPr>
              <a:t>She may have been attacked</a:t>
            </a:r>
          </a:p>
        </p:txBody>
      </p:sp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420938"/>
            <a:ext cx="475297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7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9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4608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989138"/>
            <a:ext cx="3038475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9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93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2160240"/>
          </a:xfrm>
        </p:spPr>
        <p:txBody>
          <a:bodyPr/>
          <a:lstStyle/>
          <a:p>
            <a:pPr eaLnBrk="1" hangingPunct="1"/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She must have been </a:t>
            </a:r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running</a:t>
            </a:r>
            <a:b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SHE CAN’T HAVE LOST </a:t>
            </a:r>
            <a:b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CONCIOUSNESS </a:t>
            </a: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She might have won</a:t>
            </a:r>
          </a:p>
        </p:txBody>
      </p:sp>
      <p:pic>
        <p:nvPicPr>
          <p:cNvPr id="4710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2424528"/>
            <a:ext cx="3038475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1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1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17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48131" name="Picture 5" descr="ice cr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2492375"/>
            <a:ext cx="4032250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4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146300"/>
          </a:xfrm>
        </p:spPr>
        <p:txBody>
          <a:bodyPr/>
          <a:lstStyle/>
          <a:p>
            <a:pPr eaLnBrk="1" hangingPunct="1"/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He must have been </a:t>
            </a:r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eating</a:t>
            </a:r>
            <a:b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HIS MUM</a:t>
            </a: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 CAN’T HAVE FED HIM </a:t>
            </a:r>
            <a: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He may have been eating</a:t>
            </a:r>
            <a:b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ice cream</a:t>
            </a:r>
          </a:p>
        </p:txBody>
      </p:sp>
      <p:pic>
        <p:nvPicPr>
          <p:cNvPr id="49155" name="Picture 5" descr="ice cr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2492375"/>
            <a:ext cx="4032250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6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6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133600"/>
            <a:ext cx="34480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89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olmes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042988" y="1557338"/>
            <a:ext cx="4826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What is deduction?</a:t>
            </a:r>
          </a:p>
          <a:p>
            <a:endParaRPr lang="en-GB" sz="2400">
              <a:solidFill>
                <a:srgbClr val="A50021"/>
              </a:solidFill>
              <a:latin typeface="Baskerville Old Face" pitchFamily="18" charset="0"/>
            </a:endParaRPr>
          </a:p>
          <a:p>
            <a:endParaRPr lang="en-GB" sz="2400">
              <a:latin typeface="Arial" charset="0"/>
            </a:endParaRPr>
          </a:p>
        </p:txBody>
      </p:sp>
      <p:pic>
        <p:nvPicPr>
          <p:cNvPr id="4107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314690"/>
            <a:ext cx="8764073" cy="2074242"/>
          </a:xfrm>
        </p:spPr>
        <p:txBody>
          <a:bodyPr/>
          <a:lstStyle/>
          <a:p>
            <a:pPr eaLnBrk="1" hangingPunct="1"/>
            <a:r>
              <a:rPr lang="en-GB" sz="3200" dirty="0" smtClean="0">
                <a:solidFill>
                  <a:srgbClr val="99CC00"/>
                </a:solidFill>
                <a:latin typeface="Showcard Gothic" pitchFamily="82" charset="0"/>
              </a:rPr>
              <a:t>SHE MUST HAVE HAD AN ACCIDENT</a:t>
            </a: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/>
            </a:r>
            <a:b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She </a:t>
            </a: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can’t have been looking</a:t>
            </a:r>
            <a:b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where she was going</a:t>
            </a:r>
            <a:b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She may have hurt herself</a:t>
            </a:r>
          </a:p>
        </p:txBody>
      </p:sp>
      <p:pic>
        <p:nvPicPr>
          <p:cNvPr id="5120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420938"/>
            <a:ext cx="34480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5120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2995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3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420938"/>
            <a:ext cx="38100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522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3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37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5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23622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chemeClr val="folHlink"/>
                </a:solidFill>
                <a:latin typeface="Showcard Gothic" pitchFamily="82" charset="0"/>
              </a:rPr>
              <a:t>He must have failed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A50021"/>
                </a:solidFill>
                <a:latin typeface="Showcard Gothic" pitchFamily="82" charset="0"/>
              </a:rPr>
              <a:t>He can’t have passed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> </a:t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It might have been </a:t>
            </a:r>
            <a:b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</a:br>
            <a:r>
              <a:rPr lang="en-GB" sz="3200" smtClean="0">
                <a:solidFill>
                  <a:srgbClr val="FF9900"/>
                </a:solidFill>
                <a:latin typeface="Showcard Gothic" pitchFamily="82" charset="0"/>
              </a:rPr>
              <a:t>his first test</a:t>
            </a:r>
            <a: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  <a:t/>
            </a:r>
            <a:br>
              <a:rPr lang="en-GB" sz="3200" smtClean="0">
                <a:solidFill>
                  <a:srgbClr val="000099"/>
                </a:solidFill>
                <a:latin typeface="Showcard Gothic" pitchFamily="82" charset="0"/>
              </a:rPr>
            </a:br>
            <a:endParaRPr lang="en-GB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5325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420938"/>
            <a:ext cx="38100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6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39862"/>
          </a:xfrm>
        </p:spPr>
        <p:txBody>
          <a:bodyPr/>
          <a:lstStyle/>
          <a:p>
            <a:pPr eaLnBrk="1" hangingPunct="1"/>
            <a:endParaRPr lang="en-US" sz="3200" smtClean="0">
              <a:solidFill>
                <a:srgbClr val="000099"/>
              </a:solidFill>
              <a:latin typeface="Showcard Gothic" pitchFamily="82" charset="0"/>
            </a:endParaRPr>
          </a:p>
        </p:txBody>
      </p:sp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349500"/>
            <a:ext cx="33813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8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8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39862"/>
          </a:xfrm>
        </p:spPr>
        <p:txBody>
          <a:bodyPr/>
          <a:lstStyle/>
          <a:p>
            <a:pPr eaLnBrk="1" hangingPunct="1"/>
            <a: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  <a:t>He must have climbed up</a:t>
            </a:r>
            <a:br>
              <a:rPr lang="en-GB" sz="3200" dirty="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He can’t have been </a:t>
            </a:r>
            <a:b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  <a:t>there for long</a:t>
            </a:r>
            <a:br>
              <a:rPr lang="en-GB" sz="3200" dirty="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3200" dirty="0" smtClean="0">
                <a:solidFill>
                  <a:srgbClr val="FF9900"/>
                </a:solidFill>
                <a:latin typeface="Showcard Gothic" pitchFamily="82" charset="0"/>
              </a:rPr>
              <a:t>He might have got lost</a:t>
            </a:r>
          </a:p>
        </p:txBody>
      </p:sp>
      <p:pic>
        <p:nvPicPr>
          <p:cNvPr id="5529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349500"/>
            <a:ext cx="33813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553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309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 dirty="0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 dirty="0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 dirty="0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 dirty="0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 dirty="0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 dirty="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2074862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rgbClr val="CC7900"/>
                </a:solidFill>
                <a:latin typeface="Showcard Gothic" pitchFamily="82" charset="0"/>
              </a:rPr>
              <a:t/>
            </a:r>
            <a:br>
              <a:rPr lang="en-GB" sz="2800" smtClean="0">
                <a:solidFill>
                  <a:srgbClr val="CC7900"/>
                </a:solidFill>
                <a:latin typeface="Showcard Gothic" pitchFamily="82" charset="0"/>
              </a:rPr>
            </a:br>
            <a:endParaRPr lang="en-GB" sz="2800" smtClean="0">
              <a:solidFill>
                <a:srgbClr val="CC7900"/>
              </a:solidFill>
              <a:latin typeface="Showcard Gothic" pitchFamily="82" charset="0"/>
            </a:endParaRPr>
          </a:p>
        </p:txBody>
      </p:sp>
      <p:pic>
        <p:nvPicPr>
          <p:cNvPr id="78852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2492375"/>
            <a:ext cx="50419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76829">
            <a:off x="6659563" y="2060575"/>
            <a:ext cx="216852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9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6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  <p:sp>
        <p:nvSpPr>
          <p:cNvPr id="78862" name="Rectangle 14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9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89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1498600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?</a:t>
            </a:r>
          </a:p>
        </p:txBody>
      </p:sp>
      <p:pic>
        <p:nvPicPr>
          <p:cNvPr id="80900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2492375"/>
            <a:ext cx="50419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76829">
            <a:off x="6659563" y="2060575"/>
            <a:ext cx="216852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6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90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9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1282700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... We must have finished</a:t>
            </a:r>
          </a:p>
        </p:txBody>
      </p:sp>
      <p:pic>
        <p:nvPicPr>
          <p:cNvPr id="79876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798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8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2492375"/>
            <a:ext cx="50419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8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76829">
            <a:off x="6659563" y="2060575"/>
            <a:ext cx="216852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8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85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9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27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577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18488" cy="2074862"/>
          </a:xfrm>
        </p:spPr>
        <p:txBody>
          <a:bodyPr/>
          <a:lstStyle/>
          <a:p>
            <a:pPr eaLnBrk="1" hangingPunct="1"/>
            <a: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  <a:t>This must have Helped you</a:t>
            </a:r>
            <a:br>
              <a:rPr lang="en-GB" sz="2800" smtClean="0">
                <a:solidFill>
                  <a:schemeClr val="folHlink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  <a:t>It can’t have been difficult, </a:t>
            </a:r>
            <a:b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  <a:t>can it?</a:t>
            </a:r>
            <a:br>
              <a:rPr lang="en-GB" sz="2800" smtClean="0">
                <a:solidFill>
                  <a:srgbClr val="A50021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  <a:t>You might have learnt </a:t>
            </a:r>
            <a:b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</a:br>
            <a:r>
              <a:rPr lang="en-GB" sz="2800" smtClean="0">
                <a:solidFill>
                  <a:srgbClr val="FF9900"/>
                </a:solidFill>
                <a:latin typeface="Showcard Gothic" pitchFamily="82" charset="0"/>
              </a:rPr>
              <a:t>something anyway...</a:t>
            </a:r>
          </a:p>
        </p:txBody>
      </p:sp>
      <p:pic>
        <p:nvPicPr>
          <p:cNvPr id="75781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3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US" sz="2000">
              <a:solidFill>
                <a:srgbClr val="CC7900"/>
              </a:solidFill>
              <a:latin typeface="Baskerville Old Face" pitchFamily="18" charset="0"/>
            </a:endParaRPr>
          </a:p>
        </p:txBody>
      </p:sp>
      <p:pic>
        <p:nvPicPr>
          <p:cNvPr id="7578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734050"/>
            <a:ext cx="2087562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2492375"/>
            <a:ext cx="50419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8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76829">
            <a:off x="6659563" y="2060575"/>
            <a:ext cx="216852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9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5791" name="Rectangle 6"/>
          <p:cNvSpPr>
            <a:spLocks noChangeArrowheads="1"/>
          </p:cNvSpPr>
          <p:nvPr/>
        </p:nvSpPr>
        <p:spPr bwMode="auto">
          <a:xfrm>
            <a:off x="395288" y="2420938"/>
            <a:ext cx="21605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GB" b="1">
                <a:solidFill>
                  <a:schemeClr val="folHlink"/>
                </a:solidFill>
                <a:latin typeface="Baskerville Old Face" pitchFamily="18" charset="0"/>
              </a:rPr>
              <a:t> Must have - Very sure - we think it's possible 99%</a:t>
            </a:r>
          </a:p>
          <a:p>
            <a:endParaRPr lang="en-GB" b="1">
              <a:solidFill>
                <a:schemeClr val="folHlink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A50021"/>
                </a:solidFill>
                <a:latin typeface="Baskerville Old Face" pitchFamily="18" charset="0"/>
              </a:rPr>
              <a:t> Can’t have - Very sure - we think it's impossible - 99%</a:t>
            </a:r>
          </a:p>
          <a:p>
            <a:endParaRPr lang="en-GB" b="1">
              <a:solidFill>
                <a:srgbClr val="A50021"/>
              </a:solidFill>
              <a:latin typeface="Baskerville Old Face" pitchFamily="18" charset="0"/>
            </a:endParaRPr>
          </a:p>
          <a:p>
            <a:pPr>
              <a:buFontTx/>
              <a:buChar char="•"/>
            </a:pPr>
            <a:r>
              <a:rPr lang="en-GB" b="1">
                <a:solidFill>
                  <a:srgbClr val="FF9900"/>
                </a:solidFill>
                <a:latin typeface="Baskerville Old Face" pitchFamily="18" charset="0"/>
              </a:rPr>
              <a:t> may / might / could have - We think it's possible - 50%</a:t>
            </a:r>
            <a:r>
              <a:rPr lang="en-GB" sz="2000">
                <a:solidFill>
                  <a:srgbClr val="CC7900"/>
                </a:solidFill>
                <a:latin typeface="Baskerville Old Face" pitchFamily="18" charset="0"/>
              </a:rPr>
              <a:t> </a:t>
            </a:r>
          </a:p>
        </p:txBody>
      </p:sp>
      <p:sp>
        <p:nvSpPr>
          <p:cNvPr id="75792" name="Rectangle 16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9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holmes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042988" y="1557338"/>
            <a:ext cx="4826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A50021"/>
                </a:solidFill>
                <a:latin typeface="Baskerville Old Face" pitchFamily="18" charset="0"/>
              </a:rPr>
              <a:t>What is deduction?</a:t>
            </a:r>
          </a:p>
          <a:p>
            <a:r>
              <a:rPr lang="en-GB" sz="2400" b="1" dirty="0">
                <a:solidFill>
                  <a:srgbClr val="A50021"/>
                </a:solidFill>
                <a:latin typeface="Baskerville Old Face" pitchFamily="18" charset="0"/>
              </a:rPr>
              <a:t>Deductions = guesses based </a:t>
            </a:r>
            <a:r>
              <a:rPr lang="en-GB" sz="2400" b="1" dirty="0" smtClean="0">
                <a:solidFill>
                  <a:srgbClr val="A50021"/>
                </a:solidFill>
                <a:latin typeface="Baskerville Old Face" pitchFamily="18" charset="0"/>
              </a:rPr>
              <a:t>on facts </a:t>
            </a:r>
            <a:r>
              <a:rPr lang="en-GB" sz="2400" b="1" dirty="0">
                <a:solidFill>
                  <a:srgbClr val="A50021"/>
                </a:solidFill>
                <a:latin typeface="Baskerville Old Face" pitchFamily="18" charset="0"/>
              </a:rPr>
              <a:t>you know</a:t>
            </a:r>
            <a:r>
              <a:rPr lang="en-GB" sz="2400" dirty="0">
                <a:solidFill>
                  <a:srgbClr val="A50021"/>
                </a:solidFill>
                <a:latin typeface="Arial" charset="0"/>
              </a:rPr>
              <a:t>.</a:t>
            </a:r>
          </a:p>
          <a:p>
            <a:endParaRPr lang="en-GB" sz="2400" dirty="0">
              <a:solidFill>
                <a:srgbClr val="A50021"/>
              </a:solidFill>
              <a:latin typeface="Arial" charset="0"/>
            </a:endParaRPr>
          </a:p>
        </p:txBody>
      </p:sp>
      <p:pic>
        <p:nvPicPr>
          <p:cNvPr id="5131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holmes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042988" y="1557338"/>
            <a:ext cx="482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What are modal verbs?</a:t>
            </a:r>
          </a:p>
        </p:txBody>
      </p:sp>
      <p:pic>
        <p:nvPicPr>
          <p:cNvPr id="6155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2492375"/>
            <a:ext cx="352742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 descr="holmes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holmes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5654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042988" y="1557338"/>
            <a:ext cx="482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What are modal verbs?</a:t>
            </a:r>
          </a:p>
          <a:p>
            <a:r>
              <a:rPr lang="en-GB" sz="2400" b="1">
                <a:solidFill>
                  <a:srgbClr val="00CC66"/>
                </a:solidFill>
                <a:latin typeface="Baskerville Old Face" pitchFamily="18" charset="0"/>
              </a:rPr>
              <a:t>Must,</a:t>
            </a:r>
            <a:r>
              <a:rPr lang="en-GB" sz="2400" b="1">
                <a:solidFill>
                  <a:srgbClr val="000099"/>
                </a:solidFill>
                <a:latin typeface="Baskerville Old Face" pitchFamily="18" charset="0"/>
              </a:rPr>
              <a:t> </a:t>
            </a:r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Can’t,</a:t>
            </a:r>
            <a:r>
              <a:rPr lang="en-GB" sz="2400" b="1">
                <a:solidFill>
                  <a:srgbClr val="000099"/>
                </a:solidFill>
                <a:latin typeface="Baskerville Old Face" pitchFamily="18" charset="0"/>
              </a:rPr>
              <a:t> </a:t>
            </a:r>
            <a:r>
              <a:rPr lang="en-GB" sz="2400" b="1">
                <a:solidFill>
                  <a:srgbClr val="FF9900"/>
                </a:solidFill>
                <a:latin typeface="Baskerville Old Face" pitchFamily="18" charset="0"/>
              </a:rPr>
              <a:t>May, Might, Could</a:t>
            </a:r>
          </a:p>
        </p:txBody>
      </p:sp>
      <p:pic>
        <p:nvPicPr>
          <p:cNvPr id="7179" name="Picture 2" descr="http://www.wallpaperwebsite.com/wp-content/uploads/2009/12/Sherlock-Holmes_1_1280x10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4365">
            <a:off x="384175" y="4298950"/>
            <a:ext cx="27257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3132138" y="64912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>
                <a:latin typeface="Arial" charset="0"/>
                <a:hlinkClick r:id="rId12"/>
              </a:rPr>
              <a:t>http://efllecturer.blogspot.com/</a:t>
            </a:r>
            <a:r>
              <a:rPr lang="en-GB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0013"/>
            <a:ext cx="17573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013" y="5100638"/>
            <a:ext cx="167798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6" descr="http://users.ecs.soton.ac.uk/dz/interest.files/holme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5875" y="0"/>
            <a:ext cx="15081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9"/>
          <p:cNvSpPr>
            <a:spLocks noChangeArrowheads="1"/>
          </p:cNvSpPr>
          <p:nvPr/>
        </p:nvSpPr>
        <p:spPr bwMode="auto">
          <a:xfrm>
            <a:off x="395288" y="1625600"/>
            <a:ext cx="5472112" cy="401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2400" b="1">
                <a:solidFill>
                  <a:srgbClr val="A50021"/>
                </a:solidFill>
                <a:latin typeface="Baskerville Old Face" pitchFamily="18" charset="0"/>
              </a:rPr>
              <a:t>Deductions = guesses based on known facts. You can use modal verbs. We can make deductions about </a:t>
            </a:r>
          </a:p>
          <a:p>
            <a:r>
              <a:rPr lang="en-GB" sz="2400" b="1" i="1">
                <a:solidFill>
                  <a:srgbClr val="000099"/>
                </a:solidFill>
                <a:latin typeface="Baskerville Old Face" pitchFamily="18" charset="0"/>
              </a:rPr>
              <a:t>the present</a:t>
            </a:r>
            <a:r>
              <a:rPr lang="en-GB" sz="2400" b="1">
                <a:solidFill>
                  <a:srgbClr val="000099"/>
                </a:solidFill>
                <a:latin typeface="Baskerville Old Face" pitchFamily="18" charset="0"/>
              </a:rPr>
              <a:t> :</a:t>
            </a:r>
            <a:r>
              <a:rPr lang="en-GB" b="1">
                <a:solidFill>
                  <a:srgbClr val="000099"/>
                </a:solidFill>
                <a:latin typeface="Baskerville Old Face" pitchFamily="18" charset="0"/>
              </a:rPr>
              <a:t> </a:t>
            </a:r>
          </a:p>
          <a:p>
            <a:endParaRPr lang="en-GB" b="1">
              <a:solidFill>
                <a:srgbClr val="000099"/>
              </a:solidFill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00B050"/>
                </a:solidFill>
                <a:latin typeface="Baskerville Old Face" pitchFamily="18" charset="0"/>
              </a:rPr>
              <a:t> must be </a:t>
            </a:r>
          </a:p>
          <a:p>
            <a:pPr lvl="1"/>
            <a:r>
              <a:rPr lang="en-GB" sz="2400" b="1">
                <a:solidFill>
                  <a:srgbClr val="00B050"/>
                </a:solidFill>
                <a:latin typeface="Baskerville Old Face" pitchFamily="18" charset="0"/>
              </a:rPr>
              <a:t>Very sure - 99%</a:t>
            </a: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FF0000"/>
                </a:solidFill>
                <a:latin typeface="Baskerville Old Face" pitchFamily="18" charset="0"/>
              </a:rPr>
              <a:t>can't be </a:t>
            </a:r>
            <a:r>
              <a:rPr lang="en-GB" sz="2400" b="1">
                <a:solidFill>
                  <a:srgbClr val="FF0000"/>
                </a:solidFill>
                <a:latin typeface="Baskerville Old Face" pitchFamily="18" charset="0"/>
              </a:rPr>
              <a:t>- Very sure </a:t>
            </a:r>
          </a:p>
          <a:p>
            <a:pPr lvl="1">
              <a:buFont typeface="Wingdings" pitchFamily="2" charset="2"/>
              <a:buNone/>
            </a:pPr>
            <a:r>
              <a:rPr lang="en-GB" sz="2400" b="1">
                <a:solidFill>
                  <a:srgbClr val="FF0000"/>
                </a:solidFill>
                <a:latin typeface="Baskerville Old Face" pitchFamily="18" charset="0"/>
              </a:rPr>
              <a:t>We think it's impossible – 99%</a:t>
            </a:r>
          </a:p>
          <a:p>
            <a:pPr lvl="1">
              <a:buFont typeface="Wingdings" pitchFamily="2" charset="2"/>
              <a:buChar char="ü"/>
            </a:pPr>
            <a:r>
              <a:rPr lang="en-GB" sz="2400" b="1" i="1">
                <a:solidFill>
                  <a:srgbClr val="CC7900"/>
                </a:solidFill>
                <a:latin typeface="Baskerville Old Face" pitchFamily="18" charset="0"/>
              </a:rPr>
              <a:t> may / might / could be </a:t>
            </a:r>
          </a:p>
          <a:p>
            <a:pPr lvl="1">
              <a:buFont typeface="Wingdings" pitchFamily="2" charset="2"/>
              <a:buNone/>
            </a:pPr>
            <a:r>
              <a:rPr lang="en-GB" sz="2400" b="1">
                <a:solidFill>
                  <a:srgbClr val="CC7900"/>
                </a:solidFill>
                <a:latin typeface="Baskerville Old Face" pitchFamily="18" charset="0"/>
              </a:rPr>
              <a:t>We think it's possible - 50%</a:t>
            </a:r>
            <a:r>
              <a:rPr lang="en-GB" sz="2400" b="1">
                <a:solidFill>
                  <a:srgbClr val="CC7900"/>
                </a:solidFill>
                <a:latin typeface="Arial" charset="0"/>
              </a:rPr>
              <a:t> </a:t>
            </a:r>
          </a:p>
        </p:txBody>
      </p:sp>
      <p:pic>
        <p:nvPicPr>
          <p:cNvPr id="8197" name="Picture 10" descr="http://farm2.static.flickr.com/1295/4704077376_43cea0d70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50516">
            <a:off x="5580063" y="1341438"/>
            <a:ext cx="2193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" descr="holmes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9925" y="2781300"/>
            <a:ext cx="1763713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506591">
            <a:off x="5219700" y="4724400"/>
            <a:ext cx="33131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>
                <a:solidFill>
                  <a:schemeClr val="tx2"/>
                </a:solidFill>
              </a:rPr>
              <a:t>Modals of Deduction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79388" y="6165850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solidFill>
                  <a:srgbClr val="000099"/>
                </a:solidFill>
              </a:rPr>
              <a:t>The Present</a:t>
            </a:r>
          </a:p>
        </p:txBody>
      </p:sp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636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2029</Words>
  <Application>Microsoft Office PowerPoint</Application>
  <PresentationFormat>On-screen Show (4:3)</PresentationFormat>
  <Paragraphs>331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deductions  can you make  about this photo?</vt:lpstr>
      <vt:lpstr>PowerPoint Presentation</vt:lpstr>
      <vt:lpstr>They must be friends They can’t be working  They might be married</vt:lpstr>
      <vt:lpstr>PowerPoint Presentation</vt:lpstr>
      <vt:lpstr>It must be a mask  It can’t be real  It may be for a film</vt:lpstr>
      <vt:lpstr>PowerPoint Presentation</vt:lpstr>
      <vt:lpstr>He must be hiding  He can’t be very old  He could be afraid</vt:lpstr>
      <vt:lpstr> </vt:lpstr>
      <vt:lpstr>She must be at home  She can’t be working  She might be chatting to friends</vt:lpstr>
      <vt:lpstr>PowerPoint Presentation</vt:lpstr>
      <vt:lpstr>He must be running away  The plane can’t be very new  He could be a criminal</vt:lpstr>
      <vt:lpstr>PowerPoint Presentation</vt:lpstr>
      <vt:lpstr>PowerPoint Presentation</vt:lpstr>
      <vt:lpstr>How many past deductions can you make  about these photos</vt:lpstr>
      <vt:lpstr>He must have robbed a bank He can’t have Taken  much money The police might have Seen him</vt:lpstr>
      <vt:lpstr>PowerPoint Presentation</vt:lpstr>
      <vt:lpstr>They must have caught him He can’t have escaped They may have sent him  to prison for a long time</vt:lpstr>
      <vt:lpstr>PowerPoint Presentation</vt:lpstr>
      <vt:lpstr>She must have won She can’t have expected  to win She may have won Miss World</vt:lpstr>
      <vt:lpstr>PowerPoint Presentation</vt:lpstr>
      <vt:lpstr>The car must have crashed  They can’t have been hurt  They may have been driving </vt:lpstr>
      <vt:lpstr>PowerPoint Presentation</vt:lpstr>
      <vt:lpstr>They must have been travelling They can’t have gone by train They might have been on holiday</vt:lpstr>
      <vt:lpstr> </vt:lpstr>
      <vt:lpstr>They must have been angry  It can’t have been an accident The computer may have been very slow </vt:lpstr>
      <vt:lpstr>PowerPoint Presentation</vt:lpstr>
      <vt:lpstr>He must have been working  very hard he can’t have finished He could have gone to bed late last night</vt:lpstr>
      <vt:lpstr>PowerPoint Presentation</vt:lpstr>
      <vt:lpstr>It must have been raining  It can’t have been for long  It might have been a shower </vt:lpstr>
      <vt:lpstr>PowerPoint Presentation</vt:lpstr>
      <vt:lpstr> He must have scored HE CAN’T HAVE LOST His team might have won The game</vt:lpstr>
      <vt:lpstr>PowerPoint Presentation</vt:lpstr>
      <vt:lpstr>She must have had an accident She can’t have been there  for long She may have been attacked</vt:lpstr>
      <vt:lpstr>PowerPoint Presentation</vt:lpstr>
      <vt:lpstr>She must have been running SHE CAN’T HAVE LOST  CONCIOUSNESS  She might have won</vt:lpstr>
      <vt:lpstr>PowerPoint Presentation</vt:lpstr>
      <vt:lpstr>He must have been eating HIS MUM CAN’T HAVE FED HIM  He may have been eating ice cream</vt:lpstr>
      <vt:lpstr>PowerPoint Presentation</vt:lpstr>
      <vt:lpstr>SHE MUST HAVE HAD AN ACCIDENT She can’t have been looking where she was going She may have hurt herself</vt:lpstr>
      <vt:lpstr>PowerPoint Presentation</vt:lpstr>
      <vt:lpstr>He must have failed  He can’t have passed  It might have been  his first test </vt:lpstr>
      <vt:lpstr>PowerPoint Presentation</vt:lpstr>
      <vt:lpstr>He must have climbed up He can’t have been  there for long He might have got lost</vt:lpstr>
      <vt:lpstr> </vt:lpstr>
      <vt:lpstr>?</vt:lpstr>
      <vt:lpstr>... We must have finished</vt:lpstr>
      <vt:lpstr>This must have Helped you It can’t have been difficult,  can it? You might have learnt  something anyway...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</dc:creator>
  <cp:lastModifiedBy> </cp:lastModifiedBy>
  <cp:revision>49</cp:revision>
  <dcterms:created xsi:type="dcterms:W3CDTF">2011-03-27T12:20:30Z</dcterms:created>
  <dcterms:modified xsi:type="dcterms:W3CDTF">2015-04-29T12:12:49Z</dcterms:modified>
</cp:coreProperties>
</file>